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5143500" type="screen16x9"/>
  <p:notesSz cx="6858000" cy="9144000"/>
  <p:embeddedFontLst>
    <p:embeddedFont>
      <p:font typeface="Spectral" panose="020B0604020202020204" charset="-52"/>
      <p:regular r:id="rId12"/>
      <p:bold r:id="rId13"/>
      <p:italic r:id="rId14"/>
      <p:boldItalic r:id="rId15"/>
    </p:embeddedFont>
    <p:embeddedFont>
      <p:font typeface="Lexend" panose="020B0604020202020204" charset="0"/>
      <p:regular r:id="rId16"/>
      <p:bold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8" d="100"/>
          <a:sy n="118" d="100"/>
        </p:scale>
        <p:origin x="-594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3099580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2ac49a128f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2ac49a128f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ac49a128ff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2ac49a128ff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ac49a128ff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2ac49a128ff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ac49a128ff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2ac49a128ff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ac49a128ff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2ac49a128ff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2ac49a128ff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2ac49a128ff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ac49a128ff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2ac49a128ff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2ac49a128ff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2ac49a128ff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1532102" y="78275"/>
            <a:ext cx="6855900" cy="73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1800">
                <a:solidFill>
                  <a:srgbClr val="E69138"/>
                </a:solidFill>
                <a:latin typeface="Spectral"/>
                <a:ea typeface="Spectral"/>
                <a:cs typeface="Spectral"/>
                <a:sym typeface="Spectral"/>
              </a:rPr>
              <a:t>Муниципальное бюджетное дошкольное</a:t>
            </a:r>
            <a:endParaRPr sz="1800">
              <a:solidFill>
                <a:srgbClr val="E69138"/>
              </a:solidFill>
              <a:latin typeface="Spectral"/>
              <a:ea typeface="Spectral"/>
              <a:cs typeface="Spectral"/>
              <a:sym typeface="Spectr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1800">
                <a:solidFill>
                  <a:srgbClr val="E69138"/>
                </a:solidFill>
                <a:latin typeface="Spectral"/>
                <a:ea typeface="Spectral"/>
                <a:cs typeface="Spectral"/>
                <a:sym typeface="Spectral"/>
              </a:rPr>
              <a:t>образовательное учреждение детский сад с.</a:t>
            </a:r>
            <a:r>
              <a:rPr lang="ru" sz="1400">
                <a:solidFill>
                  <a:srgbClr val="E69138"/>
                </a:solidFill>
                <a:latin typeface="Spectral"/>
                <a:ea typeface="Spectral"/>
                <a:cs typeface="Spectral"/>
                <a:sym typeface="Spectral"/>
              </a:rPr>
              <a:t> Чемодановка</a:t>
            </a:r>
            <a:endParaRPr sz="1400">
              <a:solidFill>
                <a:srgbClr val="E69138"/>
              </a:solidFill>
              <a:latin typeface="Spectral"/>
              <a:ea typeface="Spectral"/>
              <a:cs typeface="Spectral"/>
              <a:sym typeface="Spectral"/>
            </a:endParaRP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1976400" y="1721975"/>
            <a:ext cx="5967300" cy="101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 i="1">
                <a:solidFill>
                  <a:srgbClr val="E69138"/>
                </a:solidFill>
              </a:rPr>
              <a:t>Проект</a:t>
            </a:r>
            <a:endParaRPr b="1" i="1">
              <a:solidFill>
                <a:srgbClr val="E69138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 i="1">
                <a:solidFill>
                  <a:srgbClr val="E69138"/>
                </a:solidFill>
              </a:rPr>
              <a:t>“ Логопедическая гостиная”</a:t>
            </a:r>
            <a:endParaRPr b="1" i="1">
              <a:solidFill>
                <a:srgbClr val="E69138"/>
              </a:solidFill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3938100" y="1969050"/>
            <a:ext cx="4312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4572000" y="3316750"/>
            <a:ext cx="4312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2538050" y="3583825"/>
            <a:ext cx="5562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rgbClr val="E69138"/>
                </a:solidFill>
                <a:latin typeface="Lexend"/>
                <a:ea typeface="Lexend"/>
                <a:cs typeface="Lexend"/>
                <a:sym typeface="Lexend"/>
              </a:rPr>
              <a:t>Подготовила: учитель-логопед Холзинева М.В.</a:t>
            </a:r>
            <a:endParaRPr sz="1800">
              <a:solidFill>
                <a:srgbClr val="E69138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452500"/>
            <a:ext cx="8520600" cy="202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b="1" i="1">
                <a:solidFill>
                  <a:srgbClr val="E69138"/>
                </a:solidFill>
              </a:rPr>
              <a:t>Цель проекта</a:t>
            </a:r>
            <a:r>
              <a:rPr lang="ru" sz="1800" i="1">
                <a:solidFill>
                  <a:srgbClr val="E69138"/>
                </a:solidFill>
              </a:rPr>
              <a:t>:  коррекция и активизация речи у дошкольников в процессе творческой деятельности, пропаганда логопедических знаний.</a:t>
            </a:r>
            <a:endParaRPr sz="1800" i="1">
              <a:solidFill>
                <a:srgbClr val="E69138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i="1">
              <a:solidFill>
                <a:srgbClr val="E69138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b="1" i="1">
                <a:solidFill>
                  <a:srgbClr val="E69138"/>
                </a:solidFill>
              </a:rPr>
              <a:t>Задачи проекта</a:t>
            </a:r>
            <a:r>
              <a:rPr lang="ru" sz="1800" i="1">
                <a:solidFill>
                  <a:srgbClr val="E69138"/>
                </a:solidFill>
              </a:rPr>
              <a:t>: способствовать познавательно- речевой активности детей; формировать практические умения и навыки у детей правильной речи; развивать артикуляционную и мелкую моторику, речевое дыхание; вовлекать родителей в коррекционно- развивающий процесс.</a:t>
            </a:r>
            <a:endParaRPr sz="1800" i="1">
              <a:solidFill>
                <a:srgbClr val="E69138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i="1">
              <a:solidFill>
                <a:srgbClr val="E69138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i="1">
              <a:solidFill>
                <a:srgbClr val="E69138"/>
              </a:solidFill>
            </a:endParaRPr>
          </a:p>
        </p:txBody>
      </p:sp>
      <p:sp>
        <p:nvSpPr>
          <p:cNvPr id="64" name="Google Shape;64;p14"/>
          <p:cNvSpPr txBox="1">
            <a:spLocks noGrp="1"/>
          </p:cNvSpPr>
          <p:nvPr>
            <p:ph type="body" idx="1"/>
          </p:nvPr>
        </p:nvSpPr>
        <p:spPr>
          <a:xfrm>
            <a:off x="311700" y="3077125"/>
            <a:ext cx="8520600" cy="149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 i="1">
                <a:solidFill>
                  <a:srgbClr val="E69138"/>
                </a:solidFill>
              </a:rPr>
              <a:t>Срок реализации:</a:t>
            </a:r>
            <a:r>
              <a:rPr lang="ru">
                <a:solidFill>
                  <a:srgbClr val="E69138"/>
                </a:solidFill>
              </a:rPr>
              <a:t> </a:t>
            </a:r>
            <a:r>
              <a:rPr lang="ru" i="1">
                <a:solidFill>
                  <a:srgbClr val="E69138"/>
                </a:solidFill>
              </a:rPr>
              <a:t>1 неделя</a:t>
            </a:r>
            <a:endParaRPr i="1">
              <a:solidFill>
                <a:srgbClr val="E69138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ru" b="1" i="1">
                <a:solidFill>
                  <a:srgbClr val="E69138"/>
                </a:solidFill>
              </a:rPr>
              <a:t>Участники проекта: </a:t>
            </a:r>
            <a:r>
              <a:rPr lang="ru" i="1">
                <a:solidFill>
                  <a:srgbClr val="E69138"/>
                </a:solidFill>
              </a:rPr>
              <a:t>дети подготовительных групп, родители.</a:t>
            </a:r>
            <a:endParaRPr i="1">
              <a:solidFill>
                <a:srgbClr val="E69138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1771675" y="430050"/>
            <a:ext cx="6321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dirty="0">
                <a:solidFill>
                  <a:srgbClr val="E69138"/>
                </a:solidFill>
              </a:rPr>
              <a:t>Мастер-класс для родителей </a:t>
            </a:r>
            <a:r>
              <a:rPr lang="ru" sz="1800" dirty="0" smtClean="0">
                <a:solidFill>
                  <a:srgbClr val="E69138"/>
                </a:solidFill>
              </a:rPr>
              <a:t>“Сказка </a:t>
            </a:r>
            <a:r>
              <a:rPr lang="ru" sz="1800" dirty="0">
                <a:solidFill>
                  <a:srgbClr val="E69138"/>
                </a:solidFill>
              </a:rPr>
              <a:t>о Весёлом язычке”</a:t>
            </a:r>
            <a:endParaRPr sz="1800" dirty="0">
              <a:solidFill>
                <a:srgbClr val="E69138"/>
              </a:solidFill>
            </a:endParaRPr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71" name="Google Shape;7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10350" y="1287750"/>
            <a:ext cx="3321948" cy="2491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1900" y="1287750"/>
            <a:ext cx="3321948" cy="24914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>
            <a:spLocks noGrp="1"/>
          </p:cNvSpPr>
          <p:nvPr>
            <p:ph type="title"/>
          </p:nvPr>
        </p:nvSpPr>
        <p:spPr>
          <a:xfrm>
            <a:off x="311700" y="362675"/>
            <a:ext cx="3993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rgbClr val="E69138"/>
                </a:solidFill>
              </a:rPr>
              <a:t>Весёлые скороговорки в картинках</a:t>
            </a:r>
            <a:endParaRPr sz="1800">
              <a:solidFill>
                <a:srgbClr val="E69138"/>
              </a:solidFill>
            </a:endParaRPr>
          </a:p>
        </p:txBody>
      </p:sp>
      <p:sp>
        <p:nvSpPr>
          <p:cNvPr id="78" name="Google Shape;78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95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79" name="Google Shape;7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02250" y="3058400"/>
            <a:ext cx="2557972" cy="1918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4625" y="1152475"/>
            <a:ext cx="2684626" cy="2013473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6"/>
          <p:cNvSpPr txBox="1"/>
          <p:nvPr/>
        </p:nvSpPr>
        <p:spPr>
          <a:xfrm>
            <a:off x="6483650" y="591475"/>
            <a:ext cx="1265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sp>
        <p:nvSpPr>
          <p:cNvPr id="82" name="Google Shape;82;p16"/>
          <p:cNvSpPr txBox="1"/>
          <p:nvPr/>
        </p:nvSpPr>
        <p:spPr>
          <a:xfrm>
            <a:off x="4754175" y="362675"/>
            <a:ext cx="4162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rgbClr val="E69138"/>
                </a:solidFill>
              </a:rPr>
              <a:t>Поделки“Первая буква моего имени”</a:t>
            </a:r>
            <a:endParaRPr sz="1800">
              <a:solidFill>
                <a:srgbClr val="E69138"/>
              </a:solidFill>
            </a:endParaRPr>
          </a:p>
        </p:txBody>
      </p:sp>
      <p:pic>
        <p:nvPicPr>
          <p:cNvPr id="83" name="Google Shape;83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53225" y="1152475"/>
            <a:ext cx="2777702" cy="20134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 txBox="1">
            <a:spLocks noGrp="1"/>
          </p:cNvSpPr>
          <p:nvPr>
            <p:ph type="title"/>
          </p:nvPr>
        </p:nvSpPr>
        <p:spPr>
          <a:xfrm>
            <a:off x="1205400" y="460000"/>
            <a:ext cx="6798000" cy="6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rgbClr val="E69138"/>
                </a:solidFill>
              </a:rPr>
              <a:t>Подгрупповое занятие на тему: “В гости к Весёлому  язычку”</a:t>
            </a:r>
            <a:endParaRPr sz="1800">
              <a:solidFill>
                <a:srgbClr val="E69138"/>
              </a:solidFill>
            </a:endParaRPr>
          </a:p>
        </p:txBody>
      </p:sp>
      <p:sp>
        <p:nvSpPr>
          <p:cNvPr id="89" name="Google Shape;89;p17"/>
          <p:cNvSpPr txBox="1">
            <a:spLocks noGrp="1"/>
          </p:cNvSpPr>
          <p:nvPr>
            <p:ph type="body" idx="1"/>
          </p:nvPr>
        </p:nvSpPr>
        <p:spPr>
          <a:xfrm>
            <a:off x="419275" y="1018225"/>
            <a:ext cx="8480400" cy="374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90" name="Google Shape;9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9275" y="1049450"/>
            <a:ext cx="2505830" cy="3068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80450" y="1029579"/>
            <a:ext cx="2447900" cy="3068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14125" y="1018227"/>
            <a:ext cx="2447900" cy="3091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786125"/>
            <a:ext cx="2338648" cy="30175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87900" y="786125"/>
            <a:ext cx="2338648" cy="30175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50125" y="786125"/>
            <a:ext cx="3234324" cy="2425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9"/>
          <p:cNvSpPr txBox="1">
            <a:spLocks noGrp="1"/>
          </p:cNvSpPr>
          <p:nvPr>
            <p:ph type="title"/>
          </p:nvPr>
        </p:nvSpPr>
        <p:spPr>
          <a:xfrm>
            <a:off x="2430500" y="430050"/>
            <a:ext cx="5079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dirty="0">
                <a:solidFill>
                  <a:srgbClr val="E69138"/>
                </a:solidFill>
              </a:rPr>
              <a:t>Подгрупповое </a:t>
            </a:r>
            <a:r>
              <a:rPr lang="ru" sz="1800" dirty="0" smtClean="0">
                <a:solidFill>
                  <a:srgbClr val="E69138"/>
                </a:solidFill>
              </a:rPr>
              <a:t>занятие: “Вежливые </a:t>
            </a:r>
            <a:r>
              <a:rPr lang="ru" sz="1800" dirty="0">
                <a:solidFill>
                  <a:srgbClr val="E69138"/>
                </a:solidFill>
              </a:rPr>
              <a:t>слова”</a:t>
            </a:r>
            <a:endParaRPr sz="1800" dirty="0">
              <a:solidFill>
                <a:srgbClr val="E69138"/>
              </a:solidFill>
            </a:endParaRPr>
          </a:p>
        </p:txBody>
      </p:sp>
      <p:sp>
        <p:nvSpPr>
          <p:cNvPr id="107" name="Google Shape;107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7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08" name="Google Shape;10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695" y="1152475"/>
            <a:ext cx="2397999" cy="3197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91600" y="1152475"/>
            <a:ext cx="2965499" cy="2224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9"/>
          <p:cNvPicPr preferRelativeResize="0"/>
          <p:nvPr/>
        </p:nvPicPr>
        <p:blipFill rotWithShape="1">
          <a:blip r:embed="rId5">
            <a:alphaModFix/>
          </a:blip>
          <a:srcRect l="1930" t="-5339" r="-1929" b="5340"/>
          <a:stretch/>
        </p:blipFill>
        <p:spPr>
          <a:xfrm>
            <a:off x="6154225" y="2891925"/>
            <a:ext cx="2678077" cy="20345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561525"/>
            <a:ext cx="2874952" cy="21562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0" y="3024525"/>
            <a:ext cx="2825298" cy="21189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73470" y="561525"/>
            <a:ext cx="2223598" cy="29647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882475" y="2755000"/>
            <a:ext cx="2874952" cy="21562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1"/>
          <p:cNvSpPr txBox="1">
            <a:spLocks noGrp="1"/>
          </p:cNvSpPr>
          <p:nvPr>
            <p:ph type="body" idx="1"/>
          </p:nvPr>
        </p:nvSpPr>
        <p:spPr>
          <a:xfrm>
            <a:off x="311700" y="314450"/>
            <a:ext cx="8520600" cy="425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">
                <a:solidFill>
                  <a:srgbClr val="E69138"/>
                </a:solidFill>
              </a:rPr>
              <a:t>                                             Буклеты для родителей</a:t>
            </a:r>
            <a:endParaRPr>
              <a:solidFill>
                <a:srgbClr val="E69138"/>
              </a:solidFill>
            </a:endParaRPr>
          </a:p>
        </p:txBody>
      </p:sp>
      <p:pic>
        <p:nvPicPr>
          <p:cNvPr id="126" name="Google Shape;12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2610452" y="1211027"/>
            <a:ext cx="4037898" cy="30284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129</Words>
  <Application>Microsoft Office PowerPoint</Application>
  <PresentationFormat>Экран (16:9)</PresentationFormat>
  <Paragraphs>16</Paragraphs>
  <Slides>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Spectral</vt:lpstr>
      <vt:lpstr>Lexend</vt:lpstr>
      <vt:lpstr>Simple Light</vt:lpstr>
      <vt:lpstr>Муниципальное бюджетное дошкольное образовательное учреждение детский сад с. Чемодановка</vt:lpstr>
      <vt:lpstr>Цель проекта:  коррекция и активизация речи у дошкольников в процессе творческой деятельности, пропаганда логопедических знаний.  Задачи проекта: способствовать познавательно- речевой активности детей; формировать практические умения и навыки у детей правильной речи; развивать артикуляционную и мелкую моторику, речевое дыхание; вовлекать родителей в коррекционно- развивающий процесс.  </vt:lpstr>
      <vt:lpstr>Мастер-класс для родителей “Сказка о Весёлом язычке”</vt:lpstr>
      <vt:lpstr>Весёлые скороговорки в картинках</vt:lpstr>
      <vt:lpstr>Подгрупповое занятие на тему: “В гости к Весёлому  язычку”</vt:lpstr>
      <vt:lpstr>Презентация PowerPoint</vt:lpstr>
      <vt:lpstr>Подгрупповое занятие: “Вежливые слова”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детский сад с. Чемодановка</dc:title>
  <cp:lastModifiedBy>user</cp:lastModifiedBy>
  <cp:revision>1</cp:revision>
  <dcterms:modified xsi:type="dcterms:W3CDTF">2025-02-09T13:23:27Z</dcterms:modified>
</cp:coreProperties>
</file>